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84" r:id="rId2"/>
    <p:sldId id="283" r:id="rId3"/>
    <p:sldId id="258" r:id="rId4"/>
    <p:sldId id="259" r:id="rId5"/>
    <p:sldId id="260" r:id="rId6"/>
    <p:sldId id="262" r:id="rId7"/>
    <p:sldId id="263" r:id="rId8"/>
    <p:sldId id="264" r:id="rId9"/>
    <p:sldId id="285" r:id="rId10"/>
    <p:sldId id="265" r:id="rId11"/>
    <p:sldId id="257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82" r:id="rId23"/>
    <p:sldId id="276" r:id="rId24"/>
    <p:sldId id="277" r:id="rId25"/>
    <p:sldId id="279" r:id="rId26"/>
    <p:sldId id="280" r:id="rId27"/>
    <p:sldId id="281" r:id="rId28"/>
    <p:sldId id="286" r:id="rId29"/>
    <p:sldId id="261" r:id="rId30"/>
    <p:sldId id="278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72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0"/>
            <a:ext cx="7675178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Приняв 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услугу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lang="ru-RU" sz="8000" smtClean="0">
                <a:latin typeface="Arial" pitchFamily="34" charset="0"/>
                <a:ea typeface="Times New Roman" pitchFamily="18" charset="0"/>
              </a:rPr>
              <a:t>о</a:t>
            </a:r>
            <a:r>
              <a:rPr kumimoji="0" lang="ru-RU" sz="8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дин  раз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расстаешься 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 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вольностью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навсегда. 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			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Публилий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Сир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00042"/>
            <a:ext cx="864399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dirty="0" smtClean="0"/>
              <a:t>Честного человека можно подвергнуть преследованию, но не обесчестить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						 </a:t>
            </a:r>
            <a:r>
              <a:rPr lang="ru-RU" sz="3600" i="1" dirty="0" smtClean="0"/>
              <a:t>ВОЛЬТЕР</a:t>
            </a:r>
            <a:endParaRPr lang="ru-R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14290"/>
            <a:ext cx="8929718" cy="6429420"/>
          </a:xfrm>
        </p:spPr>
        <p:txBody>
          <a:bodyPr>
            <a:normAutofit fontScale="85000" lnSpcReduction="10000"/>
          </a:bodyPr>
          <a:lstStyle/>
          <a:p>
            <a:r>
              <a:rPr lang="ru-RU" sz="7200" dirty="0"/>
              <a:t>Лучше в совершенстве выполнить небольшую часть дела, </a:t>
            </a:r>
            <a:endParaRPr lang="ru-RU" sz="7200" dirty="0" smtClean="0"/>
          </a:p>
          <a:p>
            <a:pPr>
              <a:buNone/>
            </a:pPr>
            <a:r>
              <a:rPr lang="ru-RU" sz="7200" dirty="0" smtClean="0"/>
              <a:t>чем </a:t>
            </a:r>
            <a:r>
              <a:rPr lang="ru-RU" sz="7200" dirty="0"/>
              <a:t>сделать в десять раз более, но плохо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ru-RU" sz="4700" i="1" dirty="0" smtClean="0"/>
              <a:t>Аристотель</a:t>
            </a:r>
            <a:endParaRPr lang="ru-RU" sz="47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8929718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Благополучие человека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- не в обилии денег,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 в высоте положения или силе, но в свободе от печали, в умеренности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чувств и душевном спокойствии. 		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ЭПИКУР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7"/>
            <a:ext cx="83582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dirty="0" smtClean="0">
                <a:solidFill>
                  <a:schemeClr val="tx2">
                    <a:lumMod val="75000"/>
                  </a:schemeClr>
                </a:solidFill>
              </a:rPr>
              <a:t>Бессовестность</a:t>
            </a:r>
            <a:r>
              <a:rPr lang="ru-RU" sz="6600" dirty="0" smtClean="0"/>
              <a:t> - это пренебрежение доброй славой ради постыдной корысти. </a:t>
            </a:r>
          </a:p>
          <a:p>
            <a:endParaRPr lang="ru-RU" sz="2800" i="1" dirty="0" smtClean="0"/>
          </a:p>
          <a:p>
            <a:r>
              <a:rPr lang="ru-RU" sz="2800" i="1" dirty="0" smtClean="0"/>
              <a:t>ФЕОФРАСТ</a:t>
            </a:r>
            <a:r>
              <a:rPr lang="ru-RU" i="1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357158" y="0"/>
            <a:ext cx="8786842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Бескорыстие</a:t>
            </a: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есть свобода духа от привязанности к материальным благам. 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			В.С.Соловьев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0" y="0"/>
            <a:ext cx="885828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Подлинное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бескорыстие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не выставляется напоказ.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Тот, кто хочет прослыть бескорыстным,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делает это из жадности.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800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ХУН ЦЗЫЧЭН ("ВКУС КОРНЕЙ")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5725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Нравственность</a:t>
            </a:r>
            <a:r>
              <a:rPr lang="ru-RU" sz="4800" dirty="0" smtClean="0"/>
              <a:t> - это направление воли на общую цель. 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Безнравственен</a:t>
            </a:r>
            <a:r>
              <a:rPr lang="ru-RU" sz="4800" dirty="0" smtClean="0"/>
              <a:t> тот, кто действует, преследуя личные цели. 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Нравственен тот, чья цель может быть поставлена целью разумных существ</a:t>
            </a:r>
            <a:r>
              <a:rPr lang="ru-RU" sz="4800" dirty="0" smtClean="0"/>
              <a:t>.</a:t>
            </a:r>
            <a:r>
              <a:rPr lang="ru-RU" sz="4800" i="1" dirty="0" smtClean="0"/>
              <a:t> 			</a:t>
            </a:r>
            <a:r>
              <a:rPr lang="ru-RU" sz="3200" i="1" dirty="0" smtClean="0"/>
              <a:t>Р. У.  ЭМЕРСОН</a:t>
            </a:r>
            <a:r>
              <a:rPr lang="ru-RU" i="1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50112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dirty="0" smtClean="0"/>
              <a:t>Только тогда принимай в руки власть, когда научишься повиноваться. </a:t>
            </a:r>
          </a:p>
          <a:p>
            <a:r>
              <a:rPr lang="ru-RU" sz="3200" i="1" dirty="0" smtClean="0"/>
              <a:t>						СОЛОН </a:t>
            </a:r>
            <a:endParaRPr lang="ru-RU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8995155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Хорошее воспитание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надежнее всего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защищает человека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от тех,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кто дурно воспитан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		Ф.ЧЕСТЕРФИЛД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64399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dirty="0" smtClean="0">
                <a:solidFill>
                  <a:schemeClr val="tx2">
                    <a:lumMod val="75000"/>
                  </a:schemeClr>
                </a:solidFill>
              </a:rPr>
              <a:t>Высокомерие</a:t>
            </a:r>
            <a:r>
              <a:rPr lang="ru-RU" sz="6600" dirty="0" smtClean="0"/>
              <a:t> - это презрение ко всем остальным людям, кроме себя. </a:t>
            </a:r>
          </a:p>
          <a:p>
            <a:endParaRPr lang="ru-RU" sz="6600" i="1" dirty="0" smtClean="0"/>
          </a:p>
          <a:p>
            <a:r>
              <a:rPr lang="ru-RU" sz="3600" i="1" dirty="0" smtClean="0"/>
              <a:t>					ФЕОФРАСТ 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596612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Людей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ослепляет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страсть</a:t>
            </a:r>
            <a:endParaRPr kumimoji="0" lang="ru-RU" sz="8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endParaRPr lang="ru-RU" sz="8800" u="sng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                  Цицерон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0" y="0"/>
            <a:ext cx="892971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Деликатность</a:t>
            </a: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заключается в том,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чтобы не делать и не говорить того,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чего не позволяют окружающие условия.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					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Г.В.Ф.ГЕГЕЛЬ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0" y="0"/>
            <a:ext cx="8929718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Мы должны стать рабами закона, чтобы быть свободными</a:t>
            </a:r>
            <a:r>
              <a:rPr kumimoji="0" lang="ru-RU" sz="66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			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ЦИЦЕРОН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8579465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преступлением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следует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наказание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lang="ru-RU" sz="4000" i="1" dirty="0" smtClean="0">
                <a:latin typeface="Arial" pitchFamily="34" charset="0"/>
                <a:ea typeface="Times New Roman" pitchFamily="18" charset="0"/>
              </a:rPr>
              <a:t>							</a:t>
            </a: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Гораций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9009839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Закон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ценен не потому,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что он закон, а потому,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что в нем заключена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справедливость.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				Г.У. БИЧЕР 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0"/>
            <a:ext cx="7623369" cy="615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Наглость - есть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оскорбительная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Дерзость, вызванная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совершенным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равнодушием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 мнению людей.</a:t>
            </a: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i="1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						</a:t>
            </a:r>
            <a:r>
              <a:rPr kumimoji="0" lang="ru-RU" sz="3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И.КАНТ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643966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Совесть –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Тысяча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свидетелей.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5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КВИНТИЛИАН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85828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Честный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человек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боится позора преступления,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бесчестный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- наказания за преступление.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	АНТИЧНЫЙ АФОРИЗМ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502199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Богатство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не уменьшает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жадности  </a:t>
            </a:r>
          </a:p>
          <a:p>
            <a:pPr lvl="6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6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Саллюстий</a:t>
            </a:r>
            <a:endParaRPr kumimoji="0" lang="ru-RU" sz="6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85828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</a:tabLst>
            </a:pPr>
            <a:r>
              <a:rPr lang="ru-RU" sz="6600" dirty="0" smtClean="0">
                <a:latin typeface="Arial" pitchFamily="34" charset="0"/>
                <a:ea typeface="Times New Roman" pitchFamily="18" charset="0"/>
              </a:rPr>
              <a:t>Наибольший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6000" dirty="0" smtClean="0">
                <a:latin typeface="Arial" pitchFamily="34" charset="0"/>
                <a:ea typeface="Times New Roman" pitchFamily="18" charset="0"/>
              </a:rPr>
              <a:t>соблазн</a:t>
            </a:r>
            <a:r>
              <a:rPr lang="ru-RU" sz="6600" dirty="0" smtClean="0">
                <a:latin typeface="Arial" pitchFamily="34" charset="0"/>
                <a:ea typeface="Times New Roman" pitchFamily="18" charset="0"/>
              </a:rPr>
              <a:t> преступления заключается в расчете на безнаказанность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ru-RU" sz="3600" i="1" smtClean="0">
                <a:latin typeface="Arial" pitchFamily="34" charset="0"/>
                <a:ea typeface="Times New Roman" pitchFamily="18" charset="0"/>
              </a:rPr>
              <a:t>							Цицерон</a:t>
            </a:r>
            <a:endParaRPr lang="ru-RU" sz="3600" i="1" dirty="0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428604"/>
            <a:ext cx="8786874" cy="5667396"/>
          </a:xfrm>
        </p:spPr>
        <p:txBody>
          <a:bodyPr>
            <a:normAutofit fontScale="92500"/>
          </a:bodyPr>
          <a:lstStyle/>
          <a:p>
            <a:r>
              <a:rPr lang="ru-RU" sz="8800" i="1" dirty="0"/>
              <a:t>Заглядывать слишком далеко –недальновидно…  </a:t>
            </a:r>
            <a:endParaRPr lang="ru-RU" sz="8800" i="1" dirty="0" smtClean="0"/>
          </a:p>
          <a:p>
            <a:pPr>
              <a:buNone/>
            </a:pPr>
            <a:r>
              <a:rPr lang="ru-RU" sz="4800" i="1" dirty="0" smtClean="0"/>
              <a:t>						</a:t>
            </a:r>
          </a:p>
          <a:p>
            <a:pPr>
              <a:buNone/>
            </a:pPr>
            <a:r>
              <a:rPr lang="ru-RU" sz="4800" i="1" dirty="0" smtClean="0"/>
              <a:t>						У. </a:t>
            </a:r>
            <a:r>
              <a:rPr lang="ru-RU" sz="4800" i="1" dirty="0" err="1" smtClean="0"/>
              <a:t>Черчиль</a:t>
            </a:r>
            <a:endParaRPr lang="ru-RU" sz="48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85728"/>
            <a:ext cx="8715404" cy="5810272"/>
          </a:xfrm>
        </p:spPr>
        <p:txBody>
          <a:bodyPr/>
          <a:lstStyle/>
          <a:p>
            <a:r>
              <a:rPr lang="ru-RU" sz="8800" b="1" dirty="0"/>
              <a:t>Пустому мешку трудно стать прямо.</a:t>
            </a:r>
            <a:endParaRPr lang="ru-RU" sz="8800" dirty="0"/>
          </a:p>
          <a:p>
            <a:pPr>
              <a:buNone/>
            </a:pPr>
            <a:r>
              <a:rPr lang="ru-RU" sz="4000" b="1" dirty="0" smtClean="0"/>
              <a:t>			</a:t>
            </a:r>
            <a:r>
              <a:rPr lang="ru-RU" sz="4000" b="1" dirty="0" err="1" smtClean="0"/>
              <a:t>Бенджамин</a:t>
            </a:r>
            <a:r>
              <a:rPr lang="ru-RU" sz="4000" b="1" dirty="0" smtClean="0"/>
              <a:t> </a:t>
            </a:r>
            <a:r>
              <a:rPr lang="ru-RU" sz="4000" b="1" dirty="0"/>
              <a:t>Франклин</a:t>
            </a:r>
            <a:endParaRPr lang="ru-RU" sz="4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3" y="285728"/>
            <a:ext cx="1681135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800" dirty="0" smtClean="0"/>
              <a:t>Живи попроще, </a:t>
            </a:r>
          </a:p>
          <a:p>
            <a:pPr>
              <a:buFontTx/>
              <a:buChar char="-"/>
            </a:pPr>
            <a:r>
              <a:rPr lang="ru-RU" sz="8800" dirty="0" smtClean="0"/>
              <a:t>Бог тебя </a:t>
            </a:r>
          </a:p>
          <a:p>
            <a:r>
              <a:rPr lang="ru-RU" sz="8800" dirty="0" smtClean="0"/>
              <a:t>не оставит</a:t>
            </a:r>
          </a:p>
          <a:p>
            <a:r>
              <a:rPr lang="ru-RU" sz="3200" smtClean="0"/>
              <a:t>				Старцы </a:t>
            </a:r>
            <a:r>
              <a:rPr lang="ru-RU" sz="3200" dirty="0" err="1" smtClean="0"/>
              <a:t>Оптинские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ru-RU" sz="4800" dirty="0"/>
              <a:t>Берегитесь построения воздушных замков, потому что хотя эти постройки легче всех других возводятся, но тяжелее всего разрушить их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pPr>
              <a:buNone/>
            </a:pPr>
            <a:r>
              <a:rPr lang="ru-RU" dirty="0" err="1" smtClean="0"/>
              <a:t>Отто</a:t>
            </a:r>
            <a:r>
              <a:rPr lang="ru-RU" dirty="0" smtClean="0"/>
              <a:t> </a:t>
            </a:r>
            <a:r>
              <a:rPr lang="ru-RU" dirty="0"/>
              <a:t>Бисмарк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92500"/>
          </a:bodyPr>
          <a:lstStyle/>
          <a:p>
            <a:r>
              <a:rPr lang="ru-RU" sz="4400" b="1" dirty="0"/>
              <a:t>Большая часть бед во всем мире происходит от того, что люди недостаточно точно понимают свои </a:t>
            </a:r>
            <a:r>
              <a:rPr lang="ru-RU" sz="4400" b="1" dirty="0">
                <a:solidFill>
                  <a:schemeClr val="tx2">
                    <a:lumMod val="75000"/>
                  </a:schemeClr>
                </a:solidFill>
              </a:rPr>
              <a:t>цели</a:t>
            </a:r>
            <a:r>
              <a:rPr lang="ru-RU" sz="4400" b="1" dirty="0"/>
              <a:t>. Начиная возводить здание, они тратят на фундамент слишком мало усилий, чтобы могла выстоять башня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 smtClean="0"/>
          </a:p>
          <a:p>
            <a:pPr>
              <a:buNone/>
            </a:pPr>
            <a:r>
              <a:rPr lang="ru-RU" b="1" i="1" dirty="0" smtClean="0"/>
              <a:t>Иоганн </a:t>
            </a:r>
            <a:r>
              <a:rPr lang="ru-RU" b="1" i="1" dirty="0"/>
              <a:t>Вольфганг Гёте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642918"/>
            <a:ext cx="8229600" cy="4525963"/>
          </a:xfrm>
        </p:spPr>
        <p:txBody>
          <a:bodyPr>
            <a:normAutofit/>
          </a:bodyPr>
          <a:lstStyle/>
          <a:p>
            <a:r>
              <a:rPr lang="ru-RU" sz="7200" dirty="0"/>
              <a:t>Опыт прекрасен, если он не слишком дорог! 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Английская пословица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 smtClean="0"/>
              <a:t>День, в который вы решились что-то сделать, - счастливый день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i="1" dirty="0" smtClean="0"/>
              <a:t>Японская пословица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60438" y="530225"/>
            <a:ext cx="8183562" cy="5541981"/>
          </a:xfrm>
        </p:spPr>
        <p:txBody>
          <a:bodyPr>
            <a:normAutofit fontScale="92500" lnSpcReduction="20000"/>
          </a:bodyPr>
          <a:lstStyle/>
          <a:p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</a:rPr>
              <a:t>Алчность</a:t>
            </a:r>
            <a:r>
              <a:rPr lang="ru-RU" sz="9600" dirty="0" smtClean="0"/>
              <a:t> - это преступное желание чужого.   </a:t>
            </a:r>
            <a:r>
              <a:rPr lang="ru-RU" sz="4200" i="1" dirty="0" smtClean="0"/>
              <a:t>ЦИЦЕРОН </a:t>
            </a:r>
            <a:endParaRPr lang="ru-RU" sz="4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0"/>
            <a:ext cx="860485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 грязный сосуд,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что ни влей, 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непременно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lang="ru-RU" sz="8000" dirty="0" smtClean="0">
                <a:latin typeface="Arial" pitchFamily="34" charset="0"/>
                <a:ea typeface="Times New Roman" pitchFamily="18" charset="0"/>
              </a:rPr>
              <a:t>п</a:t>
            </a:r>
            <a:r>
              <a:rPr kumimoji="0" lang="ru-RU" sz="8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рокиснет</a:t>
            </a: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ru-RU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				 Гораций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73</TotalTime>
  <Words>397</Words>
  <PresentationFormat>Экран (4:3)</PresentationFormat>
  <Paragraphs>106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День, в который вы решились что-то сделать, - счастливый день  Японская пословица </dc:title>
  <cp:lastModifiedBy>Гуляев</cp:lastModifiedBy>
  <cp:revision>17</cp:revision>
  <dcterms:modified xsi:type="dcterms:W3CDTF">2010-12-08T05:59:22Z</dcterms:modified>
</cp:coreProperties>
</file>