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4" r:id="rId3"/>
    <p:sldId id="289" r:id="rId4"/>
    <p:sldId id="290" r:id="rId5"/>
    <p:sldId id="284" r:id="rId6"/>
    <p:sldId id="288" r:id="rId7"/>
    <p:sldId id="285" r:id="rId8"/>
    <p:sldId id="291" r:id="rId9"/>
    <p:sldId id="292" r:id="rId10"/>
    <p:sldId id="293" r:id="rId11"/>
    <p:sldId id="294" r:id="rId12"/>
    <p:sldId id="286" r:id="rId13"/>
    <p:sldId id="287"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5F7E63-6814-4339-893F-8E9CC12C7104}" type="datetimeFigureOut">
              <a:rPr lang="ru-RU" smtClean="0"/>
              <a:pPr/>
              <a:t>08.12.2010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DC7FA9-9161-40FA-B7DC-4C1634EE1BD4}"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1BA9587-945C-48A5-8175-221B1F062443}" type="datetimeFigureOut">
              <a:rPr lang="ru-RU" smtClean="0"/>
              <a:pPr/>
              <a:t>08.12.2010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F358F8C-919A-4A0A-9EAC-D882E203376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1BA9587-945C-48A5-8175-221B1F062443}" type="datetimeFigureOut">
              <a:rPr lang="ru-RU" smtClean="0"/>
              <a:pPr/>
              <a:t>08.12.2010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F358F8C-919A-4A0A-9EAC-D882E203376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1BA9587-945C-48A5-8175-221B1F062443}" type="datetimeFigureOut">
              <a:rPr lang="ru-RU" smtClean="0"/>
              <a:pPr/>
              <a:t>08.12.2010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F358F8C-919A-4A0A-9EAC-D882E203376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1BA9587-945C-48A5-8175-221B1F062443}" type="datetimeFigureOut">
              <a:rPr lang="ru-RU" smtClean="0"/>
              <a:pPr/>
              <a:t>08.12.2010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F358F8C-919A-4A0A-9EAC-D882E203376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1BA9587-945C-48A5-8175-221B1F062443}" type="datetimeFigureOut">
              <a:rPr lang="ru-RU" smtClean="0"/>
              <a:pPr/>
              <a:t>08.12.2010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F358F8C-919A-4A0A-9EAC-D882E203376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1BA9587-945C-48A5-8175-221B1F062443}" type="datetimeFigureOut">
              <a:rPr lang="ru-RU" smtClean="0"/>
              <a:pPr/>
              <a:t>08.12.2010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F358F8C-919A-4A0A-9EAC-D882E203376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1BA9587-945C-48A5-8175-221B1F062443}" type="datetimeFigureOut">
              <a:rPr lang="ru-RU" smtClean="0"/>
              <a:pPr/>
              <a:t>08.12.2010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F358F8C-919A-4A0A-9EAC-D882E203376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1BA9587-945C-48A5-8175-221B1F062443}" type="datetimeFigureOut">
              <a:rPr lang="ru-RU" smtClean="0"/>
              <a:pPr/>
              <a:t>08.12.2010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F358F8C-919A-4A0A-9EAC-D882E203376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1BA9587-945C-48A5-8175-221B1F062443}" type="datetimeFigureOut">
              <a:rPr lang="ru-RU" smtClean="0"/>
              <a:pPr/>
              <a:t>08.12.2010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F358F8C-919A-4A0A-9EAC-D882E203376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1BA9587-945C-48A5-8175-221B1F062443}" type="datetimeFigureOut">
              <a:rPr lang="ru-RU" smtClean="0"/>
              <a:pPr/>
              <a:t>08.12.2010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F358F8C-919A-4A0A-9EAC-D882E203376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1BA9587-945C-48A5-8175-221B1F062443}" type="datetimeFigureOut">
              <a:rPr lang="ru-RU" smtClean="0"/>
              <a:pPr/>
              <a:t>08.12.2010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F358F8C-919A-4A0A-9EAC-D882E203376A}"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BA9587-945C-48A5-8175-221B1F062443}" type="datetimeFigureOut">
              <a:rPr lang="ru-RU" smtClean="0"/>
              <a:pPr/>
              <a:t>08.12.2010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358F8C-919A-4A0A-9EAC-D882E203376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b="1" dirty="0" smtClean="0"/>
              <a:t>Влияние коррупции на экономические процессы в </a:t>
            </a:r>
            <a:br>
              <a:rPr lang="ru-RU" b="1" dirty="0" smtClean="0"/>
            </a:br>
            <a:r>
              <a:rPr lang="ru-RU" b="1" dirty="0" smtClean="0"/>
              <a:t>современной России</a:t>
            </a:r>
            <a:r>
              <a:rPr lang="ru-RU" dirty="0"/>
              <a:t/>
            </a:r>
            <a:br>
              <a:rPr lang="ru-RU" dirty="0"/>
            </a:br>
            <a:endParaRPr lang="ru-RU" dirty="0"/>
          </a:p>
        </p:txBody>
      </p:sp>
      <p:sp>
        <p:nvSpPr>
          <p:cNvPr id="3" name="Подзаголовок 2"/>
          <p:cNvSpPr>
            <a:spLocks noGrp="1"/>
          </p:cNvSpPr>
          <p:nvPr>
            <p:ph type="subTitle" idx="1"/>
          </p:nvPr>
        </p:nvSpPr>
        <p:spPr/>
        <p:txBody>
          <a:bodyPr/>
          <a:lstStyle/>
          <a:p>
            <a:pPr algn="l"/>
            <a:endParaRPr lang="ru-RU" dirty="0" smtClean="0"/>
          </a:p>
          <a:p>
            <a:pPr algn="l"/>
            <a:r>
              <a:rPr lang="ru-RU" dirty="0" smtClean="0"/>
              <a:t>Окороков В.М.</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При этом в Индии необлагаемый налогом месячный доход – до 8125 </a:t>
            </a:r>
            <a:r>
              <a:rPr lang="ru-RU" dirty="0" err="1" smtClean="0"/>
              <a:t>руб</a:t>
            </a:r>
            <a:r>
              <a:rPr lang="ru-RU" dirty="0" smtClean="0"/>
              <a:t>, в Бразилии- до 24750 руб.. В России 400 руб. и то до достижения суммы в 40 000 руб., что примерно в 45 раз ниже среднего по Европе. </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С 2011 года ожидается повышение социальных взносов с 26 % до 34, т.е. на 30 %. Эти взносы будут уплачивать с суммы годового заработка не превышающего 415 тыс. руб., после чего взиматься </a:t>
            </a:r>
            <a:r>
              <a:rPr lang="ru-RU" smtClean="0"/>
              <a:t>не будут.</a:t>
            </a:r>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Модель использования коррупции</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                                 Государство             </a:t>
            </a:r>
          </a:p>
          <a:p>
            <a:pPr>
              <a:buNone/>
            </a:pPr>
            <a:r>
              <a:rPr lang="ru-RU" dirty="0" smtClean="0"/>
              <a:t>                                          </a:t>
            </a:r>
          </a:p>
          <a:p>
            <a:pPr>
              <a:buNone/>
            </a:pPr>
            <a:r>
              <a:rPr lang="ru-RU" dirty="0" smtClean="0"/>
              <a:t>                        </a:t>
            </a:r>
          </a:p>
          <a:p>
            <a:pPr>
              <a:buNone/>
            </a:pPr>
            <a:r>
              <a:rPr lang="ru-RU" dirty="0" smtClean="0"/>
              <a:t>                       контролирующий орган</a:t>
            </a:r>
          </a:p>
          <a:p>
            <a:pPr>
              <a:buNone/>
            </a:pPr>
            <a:endParaRPr lang="ru-RU" dirty="0" smtClean="0"/>
          </a:p>
          <a:p>
            <a:pPr>
              <a:buNone/>
            </a:pPr>
            <a:endParaRPr lang="ru-RU" dirty="0" smtClean="0"/>
          </a:p>
          <a:p>
            <a:pPr>
              <a:buNone/>
            </a:pPr>
            <a:r>
              <a:rPr lang="ru-RU" dirty="0" smtClean="0"/>
              <a:t>                             объект контроля</a:t>
            </a:r>
          </a:p>
          <a:p>
            <a:pPr>
              <a:buNone/>
            </a:pPr>
            <a:r>
              <a:rPr lang="ru-RU" dirty="0" smtClean="0"/>
              <a:t>                                           </a:t>
            </a:r>
            <a:endParaRPr lang="ru-RU" dirty="0"/>
          </a:p>
        </p:txBody>
      </p:sp>
      <p:sp>
        <p:nvSpPr>
          <p:cNvPr id="5" name="Стрелка вниз 4"/>
          <p:cNvSpPr/>
          <p:nvPr/>
        </p:nvSpPr>
        <p:spPr>
          <a:xfrm>
            <a:off x="4286248" y="2214554"/>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трелка вниз 5"/>
          <p:cNvSpPr/>
          <p:nvPr/>
        </p:nvSpPr>
        <p:spPr>
          <a:xfrm>
            <a:off x="4286248" y="371475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Механизмы противодействия коррупции</a:t>
            </a:r>
            <a:endParaRPr lang="ru-RU" dirty="0"/>
          </a:p>
        </p:txBody>
      </p:sp>
      <p:sp>
        <p:nvSpPr>
          <p:cNvPr id="3" name="Содержимое 2"/>
          <p:cNvSpPr>
            <a:spLocks noGrp="1"/>
          </p:cNvSpPr>
          <p:nvPr>
            <p:ph idx="1"/>
          </p:nvPr>
        </p:nvSpPr>
        <p:spPr/>
        <p:txBody>
          <a:bodyPr/>
          <a:lstStyle/>
          <a:p>
            <a:r>
              <a:rPr lang="ru-RU" dirty="0" smtClean="0"/>
              <a:t>Контроль за </a:t>
            </a:r>
            <a:r>
              <a:rPr lang="ru-RU" dirty="0" err="1" smtClean="0"/>
              <a:t>инсайдерской</a:t>
            </a:r>
            <a:r>
              <a:rPr lang="ru-RU" dirty="0" smtClean="0"/>
              <a:t> информацией,</a:t>
            </a:r>
          </a:p>
          <a:p>
            <a:r>
              <a:rPr lang="ru-RU" dirty="0" smtClean="0"/>
              <a:t>Противодействие «черному» </a:t>
            </a:r>
            <a:r>
              <a:rPr lang="ru-RU" dirty="0" err="1" smtClean="0"/>
              <a:t>рейдерству</a:t>
            </a:r>
            <a:r>
              <a:rPr lang="ru-RU" dirty="0" smtClean="0"/>
              <a:t>,</a:t>
            </a:r>
          </a:p>
          <a:p>
            <a:r>
              <a:rPr lang="ru-RU" dirty="0" smtClean="0"/>
              <a:t>Общественная экспертиза </a:t>
            </a:r>
            <a:r>
              <a:rPr lang="ru-RU" dirty="0" err="1" smtClean="0"/>
              <a:t>взяткоемкости</a:t>
            </a:r>
            <a:r>
              <a:rPr lang="ru-RU" dirty="0" smtClean="0"/>
              <a:t> принимаемых законов,</a:t>
            </a:r>
          </a:p>
          <a:p>
            <a:r>
              <a:rPr lang="ru-RU" dirty="0" smtClean="0"/>
              <a:t>Разработка банка «кредитных историй» государственных служащих,</a:t>
            </a:r>
          </a:p>
          <a:p>
            <a:r>
              <a:rPr lang="ru-RU" dirty="0" smtClean="0"/>
              <a:t>Выработка </a:t>
            </a:r>
            <a:r>
              <a:rPr lang="ru-RU" dirty="0" err="1" smtClean="0"/>
              <a:t>антикоррупционной</a:t>
            </a:r>
            <a:r>
              <a:rPr lang="ru-RU" dirty="0" smtClean="0"/>
              <a:t> модели поведения граждан</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Коррупция</a:t>
            </a:r>
            <a:endParaRPr lang="ru-RU" dirty="0"/>
          </a:p>
        </p:txBody>
      </p:sp>
      <p:sp>
        <p:nvSpPr>
          <p:cNvPr id="3" name="Содержимое 2"/>
          <p:cNvSpPr>
            <a:spLocks noGrp="1"/>
          </p:cNvSpPr>
          <p:nvPr>
            <p:ph idx="1"/>
          </p:nvPr>
        </p:nvSpPr>
        <p:spPr/>
        <p:txBody>
          <a:bodyPr>
            <a:normAutofit/>
          </a:bodyPr>
          <a:lstStyle/>
          <a:p>
            <a:pPr>
              <a:lnSpc>
                <a:spcPct val="150000"/>
              </a:lnSpc>
              <a:buNone/>
            </a:pPr>
            <a:r>
              <a:rPr lang="ru-RU" dirty="0" smtClean="0"/>
              <a:t>От латинского глагола </a:t>
            </a:r>
            <a:r>
              <a:rPr lang="en-US" dirty="0" err="1" smtClean="0"/>
              <a:t>rumpere</a:t>
            </a:r>
            <a:r>
              <a:rPr lang="en-US" dirty="0" smtClean="0"/>
              <a:t> – </a:t>
            </a:r>
          </a:p>
          <a:p>
            <a:pPr>
              <a:lnSpc>
                <a:spcPct val="150000"/>
              </a:lnSpc>
              <a:buNone/>
            </a:pPr>
            <a:r>
              <a:rPr lang="ru-RU" dirty="0" smtClean="0"/>
              <a:t>Повреждать, ломать, нарушить что-либо.</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По данным международной организации «</a:t>
            </a:r>
            <a:r>
              <a:rPr lang="ru-RU" dirty="0" err="1" smtClean="0"/>
              <a:t>Трансперенси</a:t>
            </a:r>
            <a:r>
              <a:rPr lang="ru-RU" dirty="0" smtClean="0"/>
              <a:t> </a:t>
            </a:r>
            <a:r>
              <a:rPr lang="ru-RU" dirty="0" err="1" smtClean="0"/>
              <a:t>интернешнл</a:t>
            </a:r>
            <a:r>
              <a:rPr lang="ru-RU" dirty="0" smtClean="0"/>
              <a:t>» из исследуемых 180 стран мира по индексу восприятия коррупции Россия находится на 146 месте. Самыми коррумпированными странами оказались Узбекистан, Чад, Ирак, Судан, Бирма, Афганистан, на последнем месте Сомали. Мы находимся между Сирией и Новой Гвинеей.</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Наименее коррумпированными странами являются: Новая Зеландия, Дания, Сингапур, Швеция, Швейцария, Финляндия, Нидерланды, Австралия, Канада, Исландия, Норвегия, Гонконг, Люксембург, Германия, Ирландия, Япония, Австрия, Великобритания, США, Барбадос.</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Федеральный закон от 25.12.2008 г. № 273</a:t>
            </a:r>
            <a:endParaRPr lang="ru-RU" sz="3200" dirty="0"/>
          </a:p>
        </p:txBody>
      </p:sp>
      <p:sp>
        <p:nvSpPr>
          <p:cNvPr id="3" name="Содержимое 2"/>
          <p:cNvSpPr>
            <a:spLocks noGrp="1"/>
          </p:cNvSpPr>
          <p:nvPr>
            <p:ph idx="1"/>
          </p:nvPr>
        </p:nvSpPr>
        <p:spPr/>
        <p:txBody>
          <a:bodyPr>
            <a:normAutofit lnSpcReduction="10000"/>
          </a:bodyPr>
          <a:lstStyle/>
          <a:p>
            <a:pPr>
              <a:buNone/>
            </a:pPr>
            <a:r>
              <a:rPr lang="ru-RU" sz="2400" dirty="0" smtClean="0"/>
              <a:t>А)  злоупотребление служебным положением, дача взятки, получение взятки, злоупотребление полномочиями,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a:t>
            </a:r>
          </a:p>
          <a:p>
            <a:pPr>
              <a:buNone/>
            </a:pPr>
            <a:r>
              <a:rPr lang="ru-RU" sz="2400" dirty="0" smtClean="0"/>
              <a:t>Б)  совершение деяний, указанных в подпункте «а», от имени или в интересах юридического лица </a:t>
            </a:r>
            <a:endParaRPr lang="ru-RU"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Причины коррупции</a:t>
            </a:r>
            <a:endParaRPr lang="ru-RU" dirty="0"/>
          </a:p>
        </p:txBody>
      </p:sp>
      <p:sp>
        <p:nvSpPr>
          <p:cNvPr id="3" name="Содержимое 2"/>
          <p:cNvSpPr>
            <a:spLocks noGrp="1"/>
          </p:cNvSpPr>
          <p:nvPr>
            <p:ph idx="1"/>
          </p:nvPr>
        </p:nvSpPr>
        <p:spPr/>
        <p:txBody>
          <a:bodyPr>
            <a:normAutofit fontScale="92500" lnSpcReduction="10000"/>
          </a:bodyPr>
          <a:lstStyle/>
          <a:p>
            <a:pPr>
              <a:buNone/>
            </a:pPr>
            <a:endParaRPr lang="ru-RU" dirty="0" smtClean="0"/>
          </a:p>
          <a:p>
            <a:pPr marL="514350" indent="-514350">
              <a:buAutoNum type="arabicPeriod"/>
            </a:pPr>
            <a:r>
              <a:rPr lang="ru-RU" dirty="0" smtClean="0"/>
              <a:t>Избыточность властных полномочий</a:t>
            </a:r>
          </a:p>
          <a:p>
            <a:pPr marL="514350" indent="-514350">
              <a:buAutoNum type="arabicPeriod"/>
            </a:pPr>
            <a:r>
              <a:rPr lang="ru-RU" dirty="0" smtClean="0"/>
              <a:t>Нечеткость определения прав и обязанностей контролирующих органов.</a:t>
            </a:r>
          </a:p>
          <a:p>
            <a:pPr marL="514350" indent="-514350">
              <a:buAutoNum type="arabicPeriod"/>
            </a:pPr>
            <a:r>
              <a:rPr lang="ru-RU" dirty="0" err="1" smtClean="0"/>
              <a:t>Зарегулированность</a:t>
            </a:r>
            <a:r>
              <a:rPr lang="ru-RU" dirty="0" smtClean="0"/>
              <a:t> процедуры ведения бизнеса.</a:t>
            </a:r>
          </a:p>
          <a:p>
            <a:pPr marL="514350" indent="-514350">
              <a:buAutoNum type="arabicPeriod"/>
            </a:pPr>
            <a:r>
              <a:rPr lang="ru-RU" dirty="0" smtClean="0"/>
              <a:t>Декларативность принципа «все, что не запрещено - разрешено»</a:t>
            </a:r>
          </a:p>
          <a:p>
            <a:pPr marL="514350" indent="-514350">
              <a:buAutoNum type="arabicPeriod"/>
            </a:pPr>
            <a:r>
              <a:rPr lang="ru-RU" dirty="0" smtClean="0"/>
              <a:t>Коррупционное законодательство</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Проявление коррупции</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Деловая – неформальные платежи в отношении власти и бизнеса;</a:t>
            </a:r>
          </a:p>
          <a:p>
            <a:r>
              <a:rPr lang="ru-RU" dirty="0" smtClean="0"/>
              <a:t>Корпоративная – межфирменные подкупы работников коммерческих структур;</a:t>
            </a:r>
          </a:p>
          <a:p>
            <a:r>
              <a:rPr lang="ru-RU" dirty="0" smtClean="0"/>
              <a:t>Бытовая – подарки населения обслуживающим инстанциям;</a:t>
            </a:r>
          </a:p>
          <a:p>
            <a:r>
              <a:rPr lang="ru-RU" dirty="0" smtClean="0"/>
              <a:t>Партийная – отстаивание интересов бизнеса через финансирование политических партий.;</a:t>
            </a:r>
          </a:p>
          <a:p>
            <a:r>
              <a:rPr lang="ru-RU" dirty="0" smtClean="0"/>
              <a:t>Силовая- вымогательство правоохранителей.</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Чем более в стране развито демократическое общество, тем </a:t>
            </a:r>
            <a:r>
              <a:rPr lang="ru-RU" dirty="0" smtClean="0"/>
              <a:t>оно менее  подвержено процессам </a:t>
            </a:r>
            <a:r>
              <a:rPr lang="ru-RU" dirty="0" smtClean="0"/>
              <a:t>коррупции.</a:t>
            </a:r>
          </a:p>
          <a:p>
            <a:r>
              <a:rPr lang="ru-RU" dirty="0" smtClean="0"/>
              <a:t>Чем меньше расслоение в обществе на богатых и бедных тем меньше уровень коррупции.</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Практически во всех странах добившихся успехов в экономике действует прогрессивная шкала подоходного налога. Даже в странах БРИК в Китае до 45 %, Бразилии до 27,5 %, Индии до 30 </a:t>
            </a:r>
            <a:r>
              <a:rPr lang="ru-RU" dirty="0" smtClean="0"/>
              <a:t>%. Эти ставки берутся с превышения в Китае 22,6 т.р., Индии 27,1 т.р., Бразилии – 61,8 т.р.</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1482</TotalTime>
  <Words>496</Words>
  <Application>Microsoft Office PowerPoint</Application>
  <PresentationFormat>Экран (4:3)</PresentationFormat>
  <Paragraphs>44</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Влияние коррупции на экономические процессы в  современной России </vt:lpstr>
      <vt:lpstr>Коррупция</vt:lpstr>
      <vt:lpstr>Слайд 3</vt:lpstr>
      <vt:lpstr>Слайд 4</vt:lpstr>
      <vt:lpstr>Федеральный закон от 25.12.2008 г. № 273</vt:lpstr>
      <vt:lpstr>Причины коррупции</vt:lpstr>
      <vt:lpstr>Проявление коррупции</vt:lpstr>
      <vt:lpstr>Слайд 8</vt:lpstr>
      <vt:lpstr>Слайд 9</vt:lpstr>
      <vt:lpstr>Слайд 10</vt:lpstr>
      <vt:lpstr>Слайд 11</vt:lpstr>
      <vt:lpstr>Модель использования коррупции</vt:lpstr>
      <vt:lpstr>Механизмы противодействия коррупции</vt:lpstr>
    </vt:vector>
  </TitlesOfParts>
  <Company>МЭБИК</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Понятие социальных стандартов качества жизни сельского населения. Критерии и проблемы их определения</dc:title>
  <dc:creator>user</dc:creator>
  <cp:lastModifiedBy>Окороков В.М.</cp:lastModifiedBy>
  <cp:revision>88</cp:revision>
  <dcterms:created xsi:type="dcterms:W3CDTF">2008-01-24T08:48:57Z</dcterms:created>
  <dcterms:modified xsi:type="dcterms:W3CDTF">2010-12-08T07:28:07Z</dcterms:modified>
</cp:coreProperties>
</file>